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2"/>
  </p:notesMasterIdLst>
  <p:sldIdLst>
    <p:sldId id="323" r:id="rId2"/>
    <p:sldId id="297" r:id="rId3"/>
    <p:sldId id="256" r:id="rId4"/>
    <p:sldId id="296" r:id="rId5"/>
    <p:sldId id="299" r:id="rId6"/>
    <p:sldId id="321" r:id="rId7"/>
    <p:sldId id="301" r:id="rId8"/>
    <p:sldId id="303" r:id="rId9"/>
    <p:sldId id="322" r:id="rId10"/>
    <p:sldId id="295" r:id="rId11"/>
    <p:sldId id="268" r:id="rId12"/>
    <p:sldId id="298" r:id="rId13"/>
    <p:sldId id="307" r:id="rId14"/>
    <p:sldId id="309" r:id="rId15"/>
    <p:sldId id="308" r:id="rId16"/>
    <p:sldId id="306" r:id="rId17"/>
    <p:sldId id="310" r:id="rId18"/>
    <p:sldId id="311" r:id="rId19"/>
    <p:sldId id="312" r:id="rId20"/>
    <p:sldId id="313" r:id="rId21"/>
    <p:sldId id="270" r:id="rId22"/>
    <p:sldId id="271" r:id="rId23"/>
    <p:sldId id="314" r:id="rId24"/>
    <p:sldId id="276" r:id="rId25"/>
    <p:sldId id="315" r:id="rId26"/>
    <p:sldId id="316" r:id="rId27"/>
    <p:sldId id="258" r:id="rId28"/>
    <p:sldId id="319" r:id="rId29"/>
    <p:sldId id="320" r:id="rId30"/>
    <p:sldId id="27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3BC"/>
    <a:srgbClr val="ECE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710" autoAdjust="0"/>
  </p:normalViewPr>
  <p:slideViewPr>
    <p:cSldViewPr>
      <p:cViewPr varScale="1">
        <p:scale>
          <a:sx n="87" d="100"/>
          <a:sy n="87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ADC7-104C-4185-A0C1-8867756B1B17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1BD2-B96A-4FC4-A1C1-7FF43FE099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39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1BD2-B96A-4FC4-A1C1-7FF43FE099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1BD2-B96A-4FC4-A1C1-7FF43FE099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2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1BD2-B96A-4FC4-A1C1-7FF43FE099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33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2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9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3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6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6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1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1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D821-0633-4564-A43A-84FF92FBC45D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6F0FD8-2C5D-4A62-81CD-845C09CB1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7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26697" cy="132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Cambria Math" panose="02040503050406030204" pitchFamily="18" charset="0"/>
              </a:rPr>
              <a:t>1. </a:t>
            </a:r>
            <a:r>
              <a:rPr lang="en-US" sz="2400" b="1" i="1" dirty="0" smtClean="0">
                <a:ea typeface="Cambria Math" panose="02040503050406030204" pitchFamily="18" charset="0"/>
              </a:rPr>
              <a:t>Motivation- What lit the fire in me?</a:t>
            </a:r>
            <a:endParaRPr lang="en-US" sz="2400" b="1" i="1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8208912" cy="44514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 smtClean="0"/>
                  <a:t>No electricity + No fuel + Need ER surgery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400" i="1" dirty="0" smtClean="0">
                    <a:sym typeface="Wingdings" panose="05000000000000000000" pitchFamily="2" charset="2"/>
                  </a:rPr>
                  <a:t>3 days between</a:t>
                </a:r>
                <a:r>
                  <a:rPr lang="en-US" sz="2400" i="1" dirty="0" smtClean="0"/>
                  <a:t> life and death  </a:t>
                </a:r>
              </a:p>
              <a:p>
                <a:pPr marL="0" indent="0" algn="just">
                  <a:buNone/>
                </a:pPr>
                <a:endParaRPr lang="en-US" sz="600" i="1" dirty="0" smtClean="0"/>
              </a:p>
              <a:p>
                <a:pPr marL="0" indent="0" algn="just">
                  <a:buNone/>
                </a:pPr>
                <a:endParaRPr lang="en-US" sz="600" i="1" dirty="0"/>
              </a:p>
              <a:p>
                <a:pPr marL="0" indent="0" algn="just">
                  <a:buNone/>
                </a:pPr>
                <a:endParaRPr lang="en-US" sz="6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𝑬𝒍𝒆𝒄𝒕𝒓𝒊𝒄𝒊𝒕𝒚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𝒊𝒔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𝒍𝒊𝒇𝒆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!</m:t>
                      </m:r>
                    </m:oMath>
                  </m:oMathPara>
                </a14:m>
                <a:endParaRPr lang="en-US" sz="2400" i="1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sym typeface="Wingdings" panose="05000000000000000000" pitchFamily="2" charset="2"/>
                  </a:rPr>
                  <a:t>1.D</a:t>
                </a:r>
                <a:r>
                  <a:rPr lang="en-US" sz="2400" i="1" dirty="0" smtClean="0"/>
                  <a:t>edicated my life to find solutions to the immeasurable power problems ravaging Africa. </a:t>
                </a:r>
              </a:p>
              <a:p>
                <a:pPr marL="0" indent="0" algn="just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r>
                  <a:rPr lang="en-US" sz="2400" i="1" dirty="0" smtClean="0"/>
                  <a:t>2.Decided to study BS, MS, and </a:t>
                </a:r>
                <a:r>
                  <a:rPr lang="en-US" sz="2400" i="1" dirty="0" err="1" smtClean="0"/>
                  <a:t>Phd</a:t>
                </a:r>
                <a:r>
                  <a:rPr lang="en-US" sz="2400" i="1" dirty="0" smtClean="0"/>
                  <a:t> in Electrical Engineering at the University of Toledo, Ohio.</a:t>
                </a:r>
              </a:p>
              <a:p>
                <a:pPr algn="just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8208912" cy="4451474"/>
              </a:xfrm>
              <a:blipFill rotWithShape="0">
                <a:blip r:embed="rId2"/>
                <a:stretch>
                  <a:fillRect l="-1189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62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562" y="828203"/>
            <a:ext cx="6626697" cy="872605"/>
          </a:xfrm>
        </p:spPr>
        <p:txBody>
          <a:bodyPr>
            <a:normAutofit fontScale="90000"/>
          </a:bodyPr>
          <a:lstStyle/>
          <a:p>
            <a:r>
              <a:rPr lang="fr-SN" sz="3000" b="1" i="1" dirty="0" err="1" smtClean="0">
                <a:ea typeface="Cambria Math" panose="02040503050406030204" pitchFamily="18" charset="0"/>
              </a:rPr>
              <a:t>Why</a:t>
            </a:r>
            <a:r>
              <a:rPr lang="fr-SN" sz="3000" b="1" i="1" dirty="0" smtClean="0">
                <a:ea typeface="Cambria Math" panose="02040503050406030204" pitchFamily="18" charset="0"/>
              </a:rPr>
              <a:t> </a:t>
            </a:r>
            <a:r>
              <a:rPr lang="fr-SN" sz="3000" b="1" i="1" dirty="0" err="1" smtClean="0">
                <a:ea typeface="Cambria Math" panose="02040503050406030204" pitchFamily="18" charset="0"/>
              </a:rPr>
              <a:t>renewable</a:t>
            </a:r>
            <a:r>
              <a:rPr lang="fr-SN" sz="3000" b="1" i="1" dirty="0" smtClean="0">
                <a:ea typeface="Cambria Math" panose="02040503050406030204" pitchFamily="18" charset="0"/>
              </a:rPr>
              <a:t> </a:t>
            </a:r>
            <a:r>
              <a:rPr lang="fr-SN" sz="3000" b="1" i="1" dirty="0" err="1" smtClean="0">
                <a:ea typeface="Cambria Math" panose="02040503050406030204" pitchFamily="18" charset="0"/>
              </a:rPr>
              <a:t>energy</a:t>
            </a:r>
            <a:r>
              <a:rPr lang="fr-SN" sz="3000" b="1" i="1" dirty="0" smtClean="0">
                <a:ea typeface="Cambria Math" panose="02040503050406030204" pitchFamily="18" charset="0"/>
              </a:rPr>
              <a:t> (RE) solution?</a:t>
            </a:r>
            <a:endParaRPr lang="fr-FR" sz="3000" b="1" i="1" dirty="0">
              <a:ea typeface="Cambria Math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562" y="1988840"/>
            <a:ext cx="6734750" cy="3880773"/>
          </a:xfrm>
        </p:spPr>
        <p:txBody>
          <a:bodyPr>
            <a:normAutofit/>
          </a:bodyPr>
          <a:lstStyle/>
          <a:p>
            <a:pPr algn="just"/>
            <a:r>
              <a:rPr lang="en-US" sz="2000" i="1" dirty="0"/>
              <a:t>Solution= clean x renewable x easy to </a:t>
            </a:r>
            <a:r>
              <a:rPr lang="en-US" sz="2000" i="1" dirty="0" smtClean="0"/>
              <a:t>deploy=  Solar</a:t>
            </a:r>
            <a:endParaRPr lang="en-US" sz="2000" dirty="0" smtClean="0"/>
          </a:p>
          <a:p>
            <a:r>
              <a:rPr lang="en-US" sz="2000" dirty="0" smtClean="0"/>
              <a:t>RE uses natural resources (Sun, wind, rivers) which are less polluting for the planet.  </a:t>
            </a:r>
            <a:r>
              <a:rPr lang="en-US" sz="2000" b="1" dirty="0" smtClean="0"/>
              <a:t>RE helps combat climate change. </a:t>
            </a:r>
          </a:p>
          <a:p>
            <a:r>
              <a:rPr lang="en-US" sz="2000" dirty="0" smtClean="0"/>
              <a:t>RE helps preserve the planet for our children and future generations. </a:t>
            </a:r>
          </a:p>
          <a:p>
            <a:r>
              <a:rPr lang="en-US" sz="2000" dirty="0" smtClean="0"/>
              <a:t>Energy is the challenge of the 21st century for communities around the world. </a:t>
            </a:r>
          </a:p>
          <a:p>
            <a:r>
              <a:rPr lang="en-US" sz="2000" dirty="0" smtClean="0"/>
              <a:t>To be an active member of the global community that finds solutions to the energy challenge. </a:t>
            </a:r>
          </a:p>
        </p:txBody>
      </p:sp>
    </p:spTree>
    <p:extLst>
      <p:ext uri="{BB962C8B-B14F-4D97-AF65-F5344CB8AC3E}">
        <p14:creationId xmlns:p14="http://schemas.microsoft.com/office/powerpoint/2010/main" val="378916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97" y="428632"/>
            <a:ext cx="7074835" cy="731168"/>
          </a:xfrm>
        </p:spPr>
        <p:txBody>
          <a:bodyPr>
            <a:normAutofit/>
          </a:bodyPr>
          <a:lstStyle/>
          <a:p>
            <a:r>
              <a:rPr lang="en-US" sz="2200" b="1" i="1" dirty="0" smtClean="0">
                <a:ea typeface="Cambria Math" panose="02040503050406030204" pitchFamily="18" charset="0"/>
              </a:rPr>
              <a:t>2.Developing fuel cell car and solar H2 station </a:t>
            </a:r>
            <a:endParaRPr lang="en-US" sz="2200" b="1" i="1" dirty="0"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252315"/>
            <a:ext cx="540964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78" y="2419617"/>
            <a:ext cx="4290804" cy="33123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3966" y="2073037"/>
            <a:ext cx="34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Electric </a:t>
            </a:r>
            <a:r>
              <a:rPr lang="en-US" dirty="0">
                <a:latin typeface="Arial" charset="0"/>
              </a:rPr>
              <a:t>vehicles (</a:t>
            </a:r>
            <a:r>
              <a:rPr lang="en-US" dirty="0" smtClean="0">
                <a:latin typeface="Arial" charset="0"/>
              </a:rPr>
              <a:t>EVs) </a:t>
            </a:r>
            <a:r>
              <a:rPr lang="en-US" dirty="0">
                <a:latin typeface="Arial" charset="0"/>
              </a:rPr>
              <a:t>have emerged as </a:t>
            </a:r>
            <a:r>
              <a:rPr lang="en-US" dirty="0" smtClean="0">
                <a:latin typeface="Arial" charset="0"/>
              </a:rPr>
              <a:t>am alternative </a:t>
            </a:r>
            <a:r>
              <a:rPr lang="en-US" dirty="0">
                <a:latin typeface="Arial" charset="0"/>
              </a:rPr>
              <a:t>to internal combustion </a:t>
            </a:r>
            <a:r>
              <a:rPr lang="en-US" dirty="0" smtClean="0">
                <a:latin typeface="Arial" charset="0"/>
              </a:rPr>
              <a:t>engines because </a:t>
            </a:r>
            <a:r>
              <a:rPr lang="en-US" dirty="0">
                <a:latin typeface="Arial" charset="0"/>
              </a:rPr>
              <a:t>they do not emit carbon </a:t>
            </a:r>
            <a:r>
              <a:rPr lang="en-US" dirty="0" smtClean="0">
                <a:latin typeface="Arial" charset="0"/>
              </a:rPr>
              <a:t>dioxide. 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Drawbacks:  limited </a:t>
            </a:r>
            <a:r>
              <a:rPr lang="en-US" dirty="0">
                <a:latin typeface="Arial" charset="0"/>
              </a:rPr>
              <a:t>driving range </a:t>
            </a:r>
            <a:r>
              <a:rPr lang="en-US" dirty="0" smtClean="0">
                <a:latin typeface="Arial" charset="0"/>
              </a:rPr>
              <a:t>&amp; and long </a:t>
            </a:r>
            <a:r>
              <a:rPr lang="en-US" dirty="0">
                <a:latin typeface="Arial" charset="0"/>
              </a:rPr>
              <a:t>time </a:t>
            </a:r>
            <a:r>
              <a:rPr lang="en-US" dirty="0" smtClean="0">
                <a:latin typeface="Arial" charset="0"/>
              </a:rPr>
              <a:t>needed to </a:t>
            </a:r>
            <a:r>
              <a:rPr lang="en-US" dirty="0">
                <a:latin typeface="Arial" charset="0"/>
              </a:rPr>
              <a:t>charge the battery </a:t>
            </a:r>
            <a:r>
              <a:rPr lang="en-US" dirty="0" smtClean="0">
                <a:latin typeface="Arial" charset="0"/>
              </a:rPr>
              <a:t>bank.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Solution:  Integrate </a:t>
            </a:r>
            <a:r>
              <a:rPr lang="en-US" dirty="0">
                <a:latin typeface="Arial" charset="0"/>
              </a:rPr>
              <a:t>a fuel cell (FC) with the battery</a:t>
            </a:r>
            <a:r>
              <a:rPr lang="en-US" dirty="0" smtClean="0">
                <a:latin typeface="Arial" charset="0"/>
              </a:rPr>
              <a:t>.</a:t>
            </a:r>
            <a:r>
              <a:rPr lang="en-US" dirty="0">
                <a:latin typeface="Arial" charset="0"/>
              </a:rPr>
              <a:t> Like EVs, fuel cell hybrid vehicles (FCHVs) produce no pollutants during operation. </a:t>
            </a: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205" y="836712"/>
            <a:ext cx="6636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Purpose: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Demonstrate the technical feasibility of FCHV transportation using hydrogen that is produced primarily by solar energy</a:t>
            </a:r>
          </a:p>
        </p:txBody>
      </p:sp>
    </p:spTree>
    <p:extLst>
      <p:ext uri="{BB962C8B-B14F-4D97-AF65-F5344CB8AC3E}">
        <p14:creationId xmlns:p14="http://schemas.microsoft.com/office/powerpoint/2010/main" val="377837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62" y="104938"/>
            <a:ext cx="6335202" cy="692696"/>
          </a:xfrm>
        </p:spPr>
        <p:txBody>
          <a:bodyPr/>
          <a:lstStyle/>
          <a:p>
            <a:r>
              <a:rPr lang="en-US" dirty="0" smtClean="0"/>
              <a:t>Fuel Cell Hybrid System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04" y="831895"/>
            <a:ext cx="6821095" cy="3135256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3404" r="4630" b="34042"/>
          <a:stretch>
            <a:fillRect/>
          </a:stretch>
        </p:blipFill>
        <p:spPr bwMode="auto">
          <a:xfrm>
            <a:off x="574216" y="4035674"/>
            <a:ext cx="6803587" cy="2417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66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353"/>
            <a:ext cx="8706623" cy="59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6912768" cy="9087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FC and Battery Currents vs. Battery (Load)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7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5992"/>
            <a:ext cx="6768752" cy="1320800"/>
          </a:xfrm>
        </p:spPr>
        <p:txBody>
          <a:bodyPr/>
          <a:lstStyle/>
          <a:p>
            <a:r>
              <a:rPr lang="en-US" dirty="0" smtClean="0"/>
              <a:t>Solar Powered </a:t>
            </a:r>
            <a:r>
              <a:rPr lang="en-US" dirty="0" err="1" smtClean="0"/>
              <a:t>Electrolyzer</a:t>
            </a:r>
            <a:r>
              <a:rPr lang="en-US" dirty="0" smtClean="0"/>
              <a:t> System &amp; Fueling Station</a:t>
            </a:r>
            <a:endParaRPr lang="en-US" dirty="0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6189" r="3368" b="9077"/>
          <a:stretch>
            <a:fillRect/>
          </a:stretch>
        </p:blipFill>
        <p:spPr bwMode="auto">
          <a:xfrm>
            <a:off x="770112" y="1556792"/>
            <a:ext cx="6754216" cy="3434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NC106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32809" b="37372"/>
          <a:stretch>
            <a:fillRect/>
          </a:stretch>
        </p:blipFill>
        <p:spPr bwMode="auto">
          <a:xfrm>
            <a:off x="770112" y="4991679"/>
            <a:ext cx="6768752" cy="17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78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65" y="308839"/>
            <a:ext cx="6157192" cy="1536824"/>
          </a:xfrm>
        </p:spPr>
        <p:txBody>
          <a:bodyPr>
            <a:normAutofit/>
          </a:bodyPr>
          <a:lstStyle/>
          <a:p>
            <a:r>
              <a:rPr lang="en-US" dirty="0" smtClean="0"/>
              <a:t>Hydrogen Generating </a:t>
            </a:r>
            <a:br>
              <a:rPr lang="en-US" dirty="0" smtClean="0"/>
            </a:br>
            <a:r>
              <a:rPr lang="en-US" dirty="0" smtClean="0"/>
              <a:t>and Fueling Station</a:t>
            </a:r>
            <a:endParaRPr lang="en-US" dirty="0"/>
          </a:p>
        </p:txBody>
      </p:sp>
      <p:pic>
        <p:nvPicPr>
          <p:cNvPr id="4" name="Picture 14" descr="SNC1069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17921" r="33111" b="5195"/>
          <a:stretch/>
        </p:blipFill>
        <p:spPr bwMode="auto">
          <a:xfrm>
            <a:off x="557465" y="1772816"/>
            <a:ext cx="6696744" cy="42871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4"/>
          <a:stretch/>
        </p:blipFill>
        <p:spPr>
          <a:xfrm>
            <a:off x="4932040" y="3685866"/>
            <a:ext cx="2652527" cy="2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Designing/Interconnecting +50MW of solar PV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4" cy="4220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Napoleon, OH :4.2 MW, 3Ph, 12.470 KV,( 17,140) mono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Linkwood</a:t>
            </a:r>
            <a:r>
              <a:rPr lang="en-US" sz="2000" dirty="0" smtClean="0"/>
              <a:t>, MD: 20MW</a:t>
            </a:r>
            <a:r>
              <a:rPr lang="en-US" sz="2000" dirty="0"/>
              <a:t>, 3Ph, 69KV, (16,224) </a:t>
            </a:r>
            <a:r>
              <a:rPr lang="en-US" sz="2000" dirty="0" smtClean="0"/>
              <a:t>mono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Lodi, OH: 20MW</a:t>
            </a:r>
            <a:r>
              <a:rPr lang="en-US" sz="2000" dirty="0"/>
              <a:t>, 3Ph, 69KV, (16,224) </a:t>
            </a:r>
            <a:r>
              <a:rPr lang="en-US" sz="2000" dirty="0" smtClean="0"/>
              <a:t>mono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Greenville, OH: 4MW</a:t>
            </a:r>
            <a:r>
              <a:rPr lang="en-US" sz="2000" dirty="0"/>
              <a:t>, 3Ph, 12.470KV, (16,224) </a:t>
            </a:r>
            <a:r>
              <a:rPr lang="en-US" sz="2000" dirty="0" smtClean="0"/>
              <a:t>250 </a:t>
            </a:r>
            <a:r>
              <a:rPr lang="en-US" sz="2000" dirty="0"/>
              <a:t>mono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Findlay, OH: 2MW</a:t>
            </a:r>
            <a:r>
              <a:rPr lang="en-US" sz="2000" dirty="0"/>
              <a:t>, 3Ph, 12.470KV, (8,064) </a:t>
            </a:r>
            <a:r>
              <a:rPr lang="en-US" sz="2000" dirty="0" smtClean="0"/>
              <a:t>mono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Toledo, OH: 20KW multiple locations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9384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Advocating for solar </a:t>
            </a:r>
            <a:br>
              <a:rPr lang="en-US" dirty="0" smtClean="0"/>
            </a:br>
            <a:r>
              <a:rPr lang="en-US" dirty="0" smtClean="0"/>
              <a:t>(COP21, EU Parliament, ICRERA)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2856"/>
            <a:ext cx="7564762" cy="407672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Nov 25, 2015</a:t>
            </a:r>
          </a:p>
          <a:p>
            <a:r>
              <a:rPr lang="en-US" sz="2200" dirty="0" smtClean="0"/>
              <a:t>IEEE International Conference on Renewable </a:t>
            </a:r>
            <a:br>
              <a:rPr lang="en-US" sz="2200" dirty="0" smtClean="0"/>
            </a:br>
            <a:r>
              <a:rPr lang="en-US" sz="2200" dirty="0" smtClean="0"/>
              <a:t>Energy Research and Applications (ICRERA), Italy: </a:t>
            </a:r>
          </a:p>
          <a:p>
            <a:r>
              <a:rPr lang="en-US" sz="2200" dirty="0" smtClean="0"/>
              <a:t>Invited as guest speaker to present peer reviewed research on “Grid-tied Solar PV for Island States: challenges, opportunities and waste management”.</a:t>
            </a:r>
          </a:p>
          <a:p>
            <a:r>
              <a:rPr lang="en-US" sz="2200" dirty="0" smtClean="0"/>
              <a:t>52 countries participating. </a:t>
            </a:r>
          </a:p>
          <a:p>
            <a:r>
              <a:rPr lang="en-US" sz="2200" dirty="0" smtClean="0"/>
              <a:t>4 universities from the USA.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81724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 for </a:t>
            </a:r>
            <a:r>
              <a:rPr lang="en-US" dirty="0"/>
              <a:t>s</a:t>
            </a:r>
            <a:r>
              <a:rPr lang="en-US" dirty="0" smtClean="0"/>
              <a:t>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04864"/>
            <a:ext cx="7492754" cy="3284634"/>
          </a:xfrm>
        </p:spPr>
        <p:txBody>
          <a:bodyPr>
            <a:normAutofit/>
          </a:bodyPr>
          <a:lstStyle/>
          <a:p>
            <a:r>
              <a:rPr lang="en-US" sz="2400" dirty="0"/>
              <a:t>Nov 30, </a:t>
            </a:r>
            <a:r>
              <a:rPr lang="en-US" sz="2400" dirty="0" smtClean="0"/>
              <a:t>2015</a:t>
            </a:r>
          </a:p>
          <a:p>
            <a:r>
              <a:rPr lang="en-US" sz="2400" dirty="0" smtClean="0"/>
              <a:t>European Parliament, Belgium</a:t>
            </a:r>
          </a:p>
          <a:p>
            <a:r>
              <a:rPr lang="en-US" sz="2400" dirty="0" smtClean="0"/>
              <a:t>Invited as panelist during S&amp;D Africa Week to showcase solar work SMIN Power Group is doing</a:t>
            </a:r>
            <a:br>
              <a:rPr lang="en-US" sz="2400" dirty="0" smtClean="0"/>
            </a:br>
            <a:r>
              <a:rPr lang="en-US" sz="2400" dirty="0" smtClean="0"/>
              <a:t>in Africa</a:t>
            </a:r>
            <a:endParaRPr lang="en-US" sz="2400" dirty="0"/>
          </a:p>
          <a:p>
            <a:r>
              <a:rPr lang="en-US" sz="2400" dirty="0" smtClean="0"/>
              <a:t>Multiple </a:t>
            </a:r>
            <a:r>
              <a:rPr lang="en-US" sz="2400" dirty="0"/>
              <a:t>countries participating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Postponed due to terrorist attack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79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90"/>
            <a:ext cx="7920880" cy="6552728"/>
          </a:xfrm>
        </p:spPr>
      </p:pic>
    </p:spTree>
    <p:extLst>
      <p:ext uri="{BB962C8B-B14F-4D97-AF65-F5344CB8AC3E}">
        <p14:creationId xmlns:p14="http://schemas.microsoft.com/office/powerpoint/2010/main" val="32255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698705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 1, 2015</a:t>
            </a:r>
          </a:p>
          <a:p>
            <a:r>
              <a:rPr lang="en-US" sz="2400" dirty="0" smtClean="0"/>
              <a:t>COP21 News by France24 news channel:</a:t>
            </a:r>
          </a:p>
          <a:p>
            <a:r>
              <a:rPr lang="en-US" sz="2400" dirty="0" smtClean="0"/>
              <a:t>Invited as guest to comment on renewable energy for Africa during COP21 Africa Summit.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See Video http</a:t>
            </a:r>
            <a:r>
              <a:rPr lang="en-US" sz="2000" dirty="0"/>
              <a:t>://www.sminpowergroup.com/resources/media/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 for </a:t>
            </a:r>
            <a:r>
              <a:rPr lang="en-US" dirty="0"/>
              <a:t>s</a:t>
            </a:r>
            <a:r>
              <a:rPr lang="en-US" dirty="0" smtClean="0"/>
              <a:t>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696" cy="1307232"/>
          </a:xfrm>
        </p:spPr>
        <p:txBody>
          <a:bodyPr>
            <a:normAutofit/>
          </a:bodyPr>
          <a:lstStyle/>
          <a:p>
            <a:r>
              <a:rPr lang="fr-SN" sz="3400" dirty="0" smtClean="0"/>
              <a:t>4.SMIN Power Group </a:t>
            </a:r>
            <a:br>
              <a:rPr lang="fr-SN" sz="3400" dirty="0" smtClean="0"/>
            </a:br>
            <a:r>
              <a:rPr lang="fr-SN" sz="3400" dirty="0" err="1" smtClean="0"/>
              <a:t>Delivering</a:t>
            </a:r>
            <a:r>
              <a:rPr lang="fr-SN" sz="3400" dirty="0" smtClean="0"/>
              <a:t> </a:t>
            </a:r>
            <a:r>
              <a:rPr lang="fr-SN" sz="3400" dirty="0" err="1" smtClean="0"/>
              <a:t>solar</a:t>
            </a:r>
            <a:r>
              <a:rPr lang="fr-SN" sz="3400" dirty="0" smtClean="0"/>
              <a:t> power in </a:t>
            </a:r>
            <a:r>
              <a:rPr lang="fr-SN" sz="3400" dirty="0" err="1" smtClean="0"/>
              <a:t>Africa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Sandrine Mubenga, PE, MSEE is Founder and President of SMIN Power Group.</a:t>
            </a:r>
          </a:p>
          <a:p>
            <a:r>
              <a:rPr lang="en-US" dirty="0" smtClean="0"/>
              <a:t>SMIN Power Group, SARL is a Congolese company with subsidiary in the USA. </a:t>
            </a:r>
          </a:p>
          <a:p>
            <a:r>
              <a:rPr lang="en-US" dirty="0" smtClean="0"/>
              <a:t>Objective: To </a:t>
            </a:r>
            <a:r>
              <a:rPr lang="en-US" dirty="0"/>
              <a:t>provide affordable electricity for communities using renewable </a:t>
            </a:r>
            <a:r>
              <a:rPr lang="en-US" dirty="0" smtClean="0"/>
              <a:t>energies, from design to installation.</a:t>
            </a:r>
          </a:p>
          <a:p>
            <a:r>
              <a:rPr lang="en-US" dirty="0"/>
              <a:t>M</a:t>
            </a:r>
            <a:r>
              <a:rPr lang="en-US" dirty="0" smtClean="0"/>
              <a:t>ission: </a:t>
            </a:r>
            <a:r>
              <a:rPr lang="en-US" dirty="0"/>
              <a:t>T</a:t>
            </a:r>
            <a:r>
              <a:rPr lang="en-US" dirty="0" smtClean="0"/>
              <a:t>o offer </a:t>
            </a:r>
            <a:r>
              <a:rPr lang="en-US" dirty="0"/>
              <a:t>services and products that are clean, sustainable and promote the local </a:t>
            </a:r>
            <a:r>
              <a:rPr lang="en-US" dirty="0" smtClean="0"/>
              <a:t>economy, while </a:t>
            </a:r>
            <a:r>
              <a:rPr lang="en-US" dirty="0"/>
              <a:t>also educating the customer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877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15" y="458020"/>
            <a:ext cx="8534401" cy="1320800"/>
          </a:xfrm>
        </p:spPr>
        <p:txBody>
          <a:bodyPr/>
          <a:lstStyle/>
          <a:p>
            <a:r>
              <a:rPr lang="en-US" dirty="0" smtClean="0"/>
              <a:t>SMIN Power Group in </a:t>
            </a:r>
            <a:r>
              <a:rPr lang="en-US" dirty="0" err="1" smtClean="0"/>
              <a:t>D.R.Congo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" y="1182116"/>
            <a:ext cx="4104456" cy="231095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476406" cy="501650"/>
          </a:xfrm>
        </p:spPr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</a:rPr>
              <a:t>(1)Top </a:t>
            </a:r>
            <a:r>
              <a:rPr lang="fr-FR" sz="1400" dirty="0" err="1" smtClean="0">
                <a:solidFill>
                  <a:schemeClr val="tx1"/>
                </a:solidFill>
              </a:rPr>
              <a:t>Left</a:t>
            </a:r>
            <a:r>
              <a:rPr lang="fr-FR" sz="1400" dirty="0" smtClean="0">
                <a:solidFill>
                  <a:schemeClr val="tx1"/>
                </a:solidFill>
              </a:rPr>
              <a:t>: Offices </a:t>
            </a:r>
            <a:r>
              <a:rPr lang="fr-FR" sz="1400" dirty="0" err="1" smtClean="0">
                <a:solidFill>
                  <a:schemeClr val="tx1"/>
                </a:solidFill>
              </a:rPr>
              <a:t>renovated</a:t>
            </a:r>
            <a:r>
              <a:rPr lang="fr-FR" sz="1400" dirty="0" smtClean="0">
                <a:solidFill>
                  <a:schemeClr val="tx1"/>
                </a:solidFill>
              </a:rPr>
              <a:t> by SMIN   (2). Construction of </a:t>
            </a:r>
            <a:r>
              <a:rPr lang="fr-FR" sz="1400" dirty="0" err="1" smtClean="0">
                <a:solidFill>
                  <a:schemeClr val="tx1"/>
                </a:solidFill>
              </a:rPr>
              <a:t>community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rooftop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solar</a:t>
            </a:r>
            <a:r>
              <a:rPr lang="fr-FR" sz="1400" dirty="0" smtClean="0">
                <a:solidFill>
                  <a:schemeClr val="tx1"/>
                </a:solidFill>
              </a:rPr>
              <a:t> system for 2 </a:t>
            </a:r>
            <a:r>
              <a:rPr lang="fr-FR" sz="1400" dirty="0" err="1" smtClean="0">
                <a:solidFill>
                  <a:schemeClr val="tx1"/>
                </a:solidFill>
              </a:rPr>
              <a:t>residences</a:t>
            </a:r>
            <a:r>
              <a:rPr lang="fr-FR" sz="1400" dirty="0" smtClean="0">
                <a:solidFill>
                  <a:schemeClr val="tx1"/>
                </a:solidFill>
              </a:rPr>
              <a:t> and a house of </a:t>
            </a:r>
            <a:r>
              <a:rPr lang="fr-FR" sz="1400" dirty="0" err="1" smtClean="0">
                <a:solidFill>
                  <a:schemeClr val="tx1"/>
                </a:solidFill>
              </a:rPr>
              <a:t>worship</a:t>
            </a:r>
            <a:r>
              <a:rPr lang="fr-FR" sz="1400" dirty="0" smtClean="0">
                <a:solidFill>
                  <a:schemeClr val="tx1"/>
                </a:solidFill>
              </a:rPr>
              <a:t>. (3).Right: Installation of 20KVA </a:t>
            </a:r>
            <a:r>
              <a:rPr lang="fr-FR" sz="1400" dirty="0" err="1" smtClean="0">
                <a:solidFill>
                  <a:schemeClr val="tx1"/>
                </a:solidFill>
              </a:rPr>
              <a:t>solar</a:t>
            </a:r>
            <a:r>
              <a:rPr lang="fr-FR" sz="1400" dirty="0" smtClean="0">
                <a:solidFill>
                  <a:schemeClr val="tx1"/>
                </a:solidFill>
              </a:rPr>
              <a:t> system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713534" cy="4951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21235"/>
          <a:stretch/>
        </p:blipFill>
        <p:spPr>
          <a:xfrm>
            <a:off x="615563" y="3654083"/>
            <a:ext cx="4104456" cy="24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6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Installation</a:t>
            </a:r>
            <a:endParaRPr lang="en-US" dirty="0"/>
          </a:p>
        </p:txBody>
      </p:sp>
      <p:sp>
        <p:nvSpPr>
          <p:cNvPr id="4" name="Text Box 4" descr="Shaded sidebar with color bar accent"/>
          <p:cNvSpPr txBox="1">
            <a:spLocks noGrp="1"/>
          </p:cNvSpPr>
          <p:nvPr>
            <p:ph idx="1"/>
          </p:nvPr>
        </p:nvSpPr>
        <p:spPr>
          <a:xfrm>
            <a:off x="755576" y="1700808"/>
            <a:ext cx="7058745" cy="3880773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Type: Grid Connected Rooftop + Storage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Location:  Kinshasa, </a:t>
            </a:r>
            <a:r>
              <a:rPr lang="en-US" sz="24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D.R.Congo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 : 100,000 </a:t>
            </a:r>
            <a:r>
              <a:rPr lang="en-US" sz="24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/day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Payback: 8,2 years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Savings: 17% over system life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GHG avoidance: 629 MT= 132 cars off the road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Avoided CO2 of 70,802 gallons of gasoline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13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SMIN Power Group in DRC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2" y="1124744"/>
            <a:ext cx="3785468" cy="5047291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476406" cy="501650"/>
          </a:xfrm>
        </p:spPr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</a:rPr>
              <a:t>(1)Top </a:t>
            </a:r>
            <a:r>
              <a:rPr lang="fr-FR" sz="1400" dirty="0" err="1" smtClean="0">
                <a:solidFill>
                  <a:schemeClr val="tx1"/>
                </a:solidFill>
              </a:rPr>
              <a:t>Left</a:t>
            </a:r>
            <a:r>
              <a:rPr lang="fr-FR" sz="1400" dirty="0" smtClean="0">
                <a:solidFill>
                  <a:schemeClr val="tx1"/>
                </a:solidFill>
              </a:rPr>
              <a:t>: SMIN </a:t>
            </a:r>
            <a:r>
              <a:rPr lang="fr-FR" sz="1400" dirty="0" err="1" smtClean="0">
                <a:solidFill>
                  <a:schemeClr val="tx1"/>
                </a:solidFill>
              </a:rPr>
              <a:t>Technician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cleaning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solar</a:t>
            </a:r>
            <a:r>
              <a:rPr lang="fr-FR" sz="1400" dirty="0" smtClean="0">
                <a:solidFill>
                  <a:schemeClr val="tx1"/>
                </a:solidFill>
              </a:rPr>
              <a:t> panels   (2) This house </a:t>
            </a:r>
            <a:r>
              <a:rPr lang="fr-FR" sz="1400" dirty="0" err="1" smtClean="0">
                <a:solidFill>
                  <a:schemeClr val="tx1"/>
                </a:solidFill>
              </a:rPr>
              <a:t>is</a:t>
            </a:r>
            <a:r>
              <a:rPr lang="fr-FR" sz="1400" dirty="0" smtClean="0">
                <a:solidFill>
                  <a:schemeClr val="tx1"/>
                </a:solidFill>
              </a:rPr>
              <a:t> lit by SMIN </a:t>
            </a:r>
            <a:r>
              <a:rPr lang="fr-FR" sz="1400" dirty="0" err="1" smtClean="0">
                <a:solidFill>
                  <a:schemeClr val="tx1"/>
                </a:solidFill>
              </a:rPr>
              <a:t>solar</a:t>
            </a:r>
            <a:r>
              <a:rPr lang="fr-FR" sz="1400" dirty="0" smtClean="0">
                <a:solidFill>
                  <a:schemeClr val="tx1"/>
                </a:solidFill>
              </a:rPr>
              <a:t> system. In addition, </a:t>
            </a:r>
            <a:r>
              <a:rPr lang="fr-FR" sz="1400" dirty="0" err="1" smtClean="0">
                <a:solidFill>
                  <a:schemeClr val="tx1"/>
                </a:solidFill>
              </a:rPr>
              <a:t>lighting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was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upgraded</a:t>
            </a:r>
            <a:r>
              <a:rPr lang="fr-FR" sz="1400" dirty="0" smtClean="0">
                <a:solidFill>
                  <a:schemeClr val="tx1"/>
                </a:solidFill>
              </a:rPr>
              <a:t> to </a:t>
            </a:r>
            <a:r>
              <a:rPr lang="fr-FR" sz="1400" dirty="0" err="1" smtClean="0">
                <a:solidFill>
                  <a:schemeClr val="tx1"/>
                </a:solidFill>
              </a:rPr>
              <a:t>improve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energy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efficiency</a:t>
            </a:r>
            <a:r>
              <a:rPr lang="fr-FR" sz="1400" dirty="0" smtClean="0">
                <a:solidFill>
                  <a:schemeClr val="tx1"/>
                </a:solidFill>
              </a:rPr>
              <a:t>. (3).Right: </a:t>
            </a:r>
            <a:r>
              <a:rPr lang="fr-FR" sz="1400" dirty="0" err="1" smtClean="0">
                <a:solidFill>
                  <a:schemeClr val="tx1"/>
                </a:solidFill>
              </a:rPr>
              <a:t>Battery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storage</a:t>
            </a:r>
            <a:r>
              <a:rPr lang="fr-FR" sz="1400" dirty="0" smtClean="0">
                <a:solidFill>
                  <a:schemeClr val="tx1"/>
                </a:solidFill>
              </a:rPr>
              <a:t> for </a:t>
            </a:r>
            <a:r>
              <a:rPr lang="fr-FR" sz="1400" dirty="0" err="1" smtClean="0">
                <a:solidFill>
                  <a:schemeClr val="tx1"/>
                </a:solidFill>
              </a:rPr>
              <a:t>hybrid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solar</a:t>
            </a:r>
            <a:r>
              <a:rPr lang="fr-FR" sz="1400" dirty="0" smtClean="0">
                <a:solidFill>
                  <a:schemeClr val="tx1"/>
                </a:solidFill>
              </a:rPr>
              <a:t> system.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/>
          <a:stretch/>
        </p:blipFill>
        <p:spPr>
          <a:xfrm>
            <a:off x="4579661" y="1124744"/>
            <a:ext cx="3663586" cy="271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9662" y="3841550"/>
            <a:ext cx="3663585" cy="23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7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feasibility study</a:t>
            </a:r>
            <a:endParaRPr lang="en-US" dirty="0"/>
          </a:p>
        </p:txBody>
      </p:sp>
      <p:sp>
        <p:nvSpPr>
          <p:cNvPr id="4" name="Text Box 4" descr="Shaded sidebar with color bar accent"/>
          <p:cNvSpPr txBox="1">
            <a:spLocks noGrp="1"/>
          </p:cNvSpPr>
          <p:nvPr>
            <p:ph idx="1"/>
          </p:nvPr>
        </p:nvSpPr>
        <p:spPr>
          <a:xfrm>
            <a:off x="323528" y="1412776"/>
            <a:ext cx="7634809" cy="4392488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Solution: Feasability Study of Stand Alone PV System 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Location:  Kikwit, D.R.Congo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Size: 9,000 Wp solar PV array +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Impact: 600 students per year.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Payback: 9,5 years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 Cost Savings: 30% over system life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GHG avoidance: 269 MT= 56.9 cars off the road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Avoided CO2 of 30,307 gallons of gasoline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8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59" y="332656"/>
            <a:ext cx="6705793" cy="1320800"/>
          </a:xfrm>
        </p:spPr>
        <p:txBody>
          <a:bodyPr/>
          <a:lstStyle/>
          <a:p>
            <a:r>
              <a:rPr lang="en-US" dirty="0" smtClean="0"/>
              <a:t>5. What can you do to advance solar globally?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9" y="1988840"/>
            <a:ext cx="7632848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Learn: Stay in school, advance in your studies.</a:t>
            </a: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Connect: Join an </a:t>
            </a:r>
            <a:r>
              <a:rPr lang="en-US" sz="2400" dirty="0" smtClean="0"/>
              <a:t>organization to advance solar.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Act: Get your hands dirty, experiment with RE.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Share your knowledge, inspire others.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Remember: We are all citizens of this world.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455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 smtClean="0"/>
              <a:t>Electricity</a:t>
            </a:r>
            <a:r>
              <a:rPr lang="fr-SN" dirty="0" smtClean="0"/>
              <a:t> for </a:t>
            </a:r>
            <a:r>
              <a:rPr lang="fr-SN" dirty="0" err="1" smtClean="0"/>
              <a:t>Peace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For the </a:t>
            </a:r>
            <a:r>
              <a:rPr lang="fr-FR" dirty="0" err="1" smtClean="0"/>
              <a:t>past</a:t>
            </a:r>
            <a:r>
              <a:rPr lang="fr-FR" dirty="0" smtClean="0"/>
              <a:t> 20 </a:t>
            </a:r>
            <a:r>
              <a:rPr lang="fr-FR" dirty="0" err="1" smtClean="0"/>
              <a:t>years</a:t>
            </a:r>
            <a:r>
              <a:rPr lang="fr-FR" dirty="0" smtClean="0"/>
              <a:t>, DRC has been </a:t>
            </a:r>
            <a:r>
              <a:rPr lang="fr-FR" dirty="0" err="1" smtClean="0"/>
              <a:t>torn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armed</a:t>
            </a:r>
            <a:r>
              <a:rPr lang="fr-FR" dirty="0" smtClean="0"/>
              <a:t> </a:t>
            </a:r>
            <a:r>
              <a:rPr lang="fr-FR" dirty="0" err="1" smtClean="0"/>
              <a:t>conflicts</a:t>
            </a:r>
            <a:r>
              <a:rPr lang="fr-FR" dirty="0" smtClean="0"/>
              <a:t> </a:t>
            </a:r>
            <a:r>
              <a:rPr lang="fr-FR" dirty="0" err="1" smtClean="0"/>
              <a:t>wich</a:t>
            </a:r>
            <a:r>
              <a:rPr lang="fr-FR" dirty="0" smtClean="0"/>
              <a:t> </a:t>
            </a:r>
            <a:r>
              <a:rPr lang="fr-FR" dirty="0" err="1" smtClean="0"/>
              <a:t>killed</a:t>
            </a:r>
            <a:r>
              <a:rPr lang="fr-FR" dirty="0" smtClean="0"/>
              <a:t> over 3 millions </a:t>
            </a:r>
            <a:r>
              <a:rPr lang="fr-FR" dirty="0" err="1" smtClean="0"/>
              <a:t>poeple</a:t>
            </a:r>
            <a:r>
              <a:rPr lang="fr-FR" dirty="0" smtClean="0"/>
              <a:t>, </a:t>
            </a:r>
            <a:r>
              <a:rPr lang="fr-FR" dirty="0" err="1" smtClean="0"/>
              <a:t>displaced</a:t>
            </a:r>
            <a:r>
              <a:rPr lang="fr-FR" dirty="0" smtClean="0"/>
              <a:t> over 3.5 millions </a:t>
            </a:r>
            <a:r>
              <a:rPr lang="fr-FR" dirty="0" err="1" smtClean="0"/>
              <a:t>congolese</a:t>
            </a:r>
            <a:r>
              <a:rPr lang="fr-FR" dirty="0" smtClean="0"/>
              <a:t>. </a:t>
            </a:r>
            <a:r>
              <a:rPr lang="fr-FR" dirty="0" err="1" smtClean="0"/>
              <a:t>Women</a:t>
            </a:r>
            <a:r>
              <a:rPr lang="fr-FR" dirty="0" smtClean="0"/>
              <a:t> have been </a:t>
            </a:r>
            <a:r>
              <a:rPr lang="fr-FR" dirty="0" err="1" smtClean="0"/>
              <a:t>extremelly</a:t>
            </a:r>
            <a:r>
              <a:rPr lang="fr-FR" dirty="0" smtClean="0"/>
              <a:t> </a:t>
            </a:r>
            <a:r>
              <a:rPr lang="fr-FR" dirty="0" err="1" smtClean="0"/>
              <a:t>victimised</a:t>
            </a:r>
            <a:r>
              <a:rPr lang="fr-FR" dirty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 </a:t>
            </a:r>
            <a:r>
              <a:rPr lang="fr-FR" dirty="0" err="1"/>
              <a:t>r</a:t>
            </a:r>
            <a:r>
              <a:rPr lang="fr-FR" dirty="0" err="1" smtClean="0"/>
              <a:t>ape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 </a:t>
            </a:r>
            <a:r>
              <a:rPr lang="fr-FR" dirty="0" err="1" smtClean="0"/>
              <a:t>tactic</a:t>
            </a:r>
            <a:r>
              <a:rPr lang="fr-FR" dirty="0" smtClean="0"/>
              <a:t> of </a:t>
            </a:r>
            <a:r>
              <a:rPr lang="fr-FR" dirty="0" err="1" smtClean="0"/>
              <a:t>war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err="1" smtClean="0"/>
              <a:t>Indeed</a:t>
            </a:r>
            <a:r>
              <a:rPr lang="fr-FR" dirty="0" smtClean="0"/>
              <a:t>, the United Nations has </a:t>
            </a:r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over 500,000 </a:t>
            </a:r>
            <a:r>
              <a:rPr lang="fr-FR" dirty="0" err="1" smtClean="0"/>
              <a:t>Congolese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have been </a:t>
            </a:r>
            <a:r>
              <a:rPr lang="fr-FR" dirty="0" err="1" smtClean="0"/>
              <a:t>raped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conflicts</a:t>
            </a:r>
            <a:r>
              <a:rPr lang="fr-FR" dirty="0" smtClean="0"/>
              <a:t>. </a:t>
            </a:r>
            <a:r>
              <a:rPr lang="fr-FR" dirty="0" err="1" smtClean="0"/>
              <a:t>Nowadays</a:t>
            </a:r>
            <a:r>
              <a:rPr lang="fr-FR" dirty="0" smtClean="0"/>
              <a:t>, </a:t>
            </a:r>
            <a:r>
              <a:rPr lang="fr-FR" dirty="0" err="1" smtClean="0"/>
              <a:t>women</a:t>
            </a:r>
            <a:r>
              <a:rPr lang="fr-FR" dirty="0" smtClean="0"/>
              <a:t> in </a:t>
            </a:r>
            <a:r>
              <a:rPr lang="fr-FR" dirty="0" err="1" smtClean="0"/>
              <a:t>Eastern</a:t>
            </a:r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ongo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victims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rapes.All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Peace and Justice.</a:t>
            </a:r>
          </a:p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peace</a:t>
            </a:r>
            <a:r>
              <a:rPr lang="fr-FR" dirty="0" smtClean="0"/>
              <a:t>, multiple </a:t>
            </a:r>
            <a:r>
              <a:rPr lang="fr-FR" dirty="0" err="1" smtClean="0"/>
              <a:t>factors</a:t>
            </a:r>
            <a:r>
              <a:rPr lang="fr-FR" dirty="0" smtClean="0"/>
              <a:t> come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. Electricity </a:t>
            </a:r>
            <a:r>
              <a:rPr lang="fr-FR" dirty="0" err="1" smtClean="0"/>
              <a:t>is</a:t>
            </a:r>
            <a:r>
              <a:rPr lang="fr-FR" dirty="0" smtClean="0"/>
              <a:t> one of the </a:t>
            </a:r>
            <a:r>
              <a:rPr lang="fr-FR" dirty="0" err="1" smtClean="0"/>
              <a:t>greatest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peace</a:t>
            </a:r>
            <a:r>
              <a:rPr lang="fr-FR" dirty="0" smtClean="0"/>
              <a:t> and help restaure a </a:t>
            </a:r>
            <a:r>
              <a:rPr lang="fr-FR" dirty="0" err="1" smtClean="0"/>
              <a:t>sense</a:t>
            </a:r>
            <a:r>
              <a:rPr lang="fr-FR" dirty="0" smtClean="0"/>
              <a:t> of safety and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 in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r>
              <a:rPr lang="fr-FR" dirty="0" smtClean="0"/>
              <a:t>. </a:t>
            </a:r>
            <a:r>
              <a:rPr lang="en-US" dirty="0" smtClean="0"/>
              <a:t>91</a:t>
            </a:r>
            <a:r>
              <a:rPr lang="en-US" dirty="0"/>
              <a:t>% of the population in the DRC needs access to electricity according to the SNEL 2013 report. Electricity is a huge market. </a:t>
            </a:r>
          </a:p>
          <a:p>
            <a:pPr marL="0" indent="0">
              <a:buNone/>
            </a:pPr>
            <a:r>
              <a:rPr lang="fr-FR" dirty="0" smtClean="0"/>
              <a:t>Our solution:  « Electricity for Peace »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2840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347713" cy="720080"/>
          </a:xfrm>
        </p:spPr>
        <p:txBody>
          <a:bodyPr/>
          <a:lstStyle/>
          <a:p>
            <a:r>
              <a:rPr lang="en-US" dirty="0" smtClean="0"/>
              <a:t>Why focus on </a:t>
            </a:r>
            <a:r>
              <a:rPr lang="en-US" dirty="0" err="1" smtClean="0"/>
              <a:t>D.R.Congo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85" y="1159615"/>
            <a:ext cx="7278851" cy="3061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err="1" smtClean="0"/>
              <a:t>DRCongo</a:t>
            </a:r>
            <a:r>
              <a:rPr lang="fr-FR" dirty="0" smtClean="0"/>
              <a:t> </a:t>
            </a:r>
            <a:r>
              <a:rPr lang="fr-FR" dirty="0" err="1" smtClean="0"/>
              <a:t>contains</a:t>
            </a:r>
            <a:r>
              <a:rPr lang="fr-FR" dirty="0" smtClean="0"/>
              <a:t> 98% of the world </a:t>
            </a:r>
            <a:r>
              <a:rPr lang="fr-FR" dirty="0" err="1" smtClean="0"/>
              <a:t>reserve</a:t>
            </a:r>
            <a:r>
              <a:rPr lang="fr-FR" dirty="0" smtClean="0"/>
              <a:t> of </a:t>
            </a:r>
            <a:r>
              <a:rPr lang="fr-FR" dirty="0" err="1" smtClean="0"/>
              <a:t>Coltan</a:t>
            </a:r>
            <a:r>
              <a:rPr lang="fr-FR" dirty="0" smtClean="0"/>
              <a:t>, a 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mineral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cellphone</a:t>
            </a:r>
            <a:r>
              <a:rPr lang="fr-FR" dirty="0" smtClean="0"/>
              <a:t>, laptop etc.</a:t>
            </a:r>
          </a:p>
          <a:p>
            <a:pPr marL="0" indent="0">
              <a:buNone/>
            </a:pPr>
            <a:r>
              <a:rPr lang="fr-FR" dirty="0" smtClean="0"/>
              <a:t>For </a:t>
            </a:r>
            <a:r>
              <a:rPr lang="fr-FR" dirty="0"/>
              <a:t>the </a:t>
            </a:r>
            <a:r>
              <a:rPr lang="fr-FR" dirty="0" err="1"/>
              <a:t>past</a:t>
            </a:r>
            <a:r>
              <a:rPr lang="fr-FR" dirty="0"/>
              <a:t> 20 </a:t>
            </a:r>
            <a:r>
              <a:rPr lang="fr-FR" dirty="0" err="1"/>
              <a:t>years</a:t>
            </a:r>
            <a:r>
              <a:rPr lang="fr-FR" dirty="0"/>
              <a:t>, DRC has been </a:t>
            </a:r>
            <a:r>
              <a:rPr lang="fr-FR" dirty="0" err="1"/>
              <a:t>torn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armed</a:t>
            </a:r>
            <a:r>
              <a:rPr lang="fr-FR" dirty="0"/>
              <a:t> </a:t>
            </a:r>
            <a:r>
              <a:rPr lang="fr-FR" dirty="0" err="1"/>
              <a:t>conflicts</a:t>
            </a:r>
            <a:r>
              <a:rPr lang="fr-FR" dirty="0"/>
              <a:t> </a:t>
            </a:r>
            <a:r>
              <a:rPr lang="fr-FR" dirty="0" err="1"/>
              <a:t>wich</a:t>
            </a:r>
            <a:r>
              <a:rPr lang="fr-FR" dirty="0"/>
              <a:t> </a:t>
            </a:r>
            <a:r>
              <a:rPr lang="fr-FR" dirty="0" err="1"/>
              <a:t>killed</a:t>
            </a:r>
            <a:r>
              <a:rPr lang="fr-FR" dirty="0"/>
              <a:t> over 3 millions </a:t>
            </a:r>
            <a:r>
              <a:rPr lang="fr-FR" dirty="0" smtClean="0"/>
              <a:t>people</a:t>
            </a:r>
            <a:r>
              <a:rPr lang="fr-FR" dirty="0"/>
              <a:t>, </a:t>
            </a:r>
            <a:r>
              <a:rPr lang="fr-FR" dirty="0" err="1"/>
              <a:t>displaced</a:t>
            </a:r>
            <a:r>
              <a:rPr lang="fr-FR" dirty="0"/>
              <a:t> over 3.5 millions </a:t>
            </a:r>
            <a:r>
              <a:rPr lang="fr-FR" dirty="0" err="1"/>
              <a:t>congolese</a:t>
            </a:r>
            <a:r>
              <a:rPr lang="fr-FR" dirty="0"/>
              <a:t>. </a:t>
            </a:r>
            <a:r>
              <a:rPr lang="fr-FR" dirty="0" err="1"/>
              <a:t>Women</a:t>
            </a:r>
            <a:r>
              <a:rPr lang="fr-FR" dirty="0"/>
              <a:t> have been </a:t>
            </a:r>
            <a:r>
              <a:rPr lang="fr-FR" dirty="0" err="1"/>
              <a:t>extremelly</a:t>
            </a:r>
            <a:r>
              <a:rPr lang="fr-FR" dirty="0"/>
              <a:t> </a:t>
            </a:r>
            <a:r>
              <a:rPr lang="fr-FR" dirty="0" err="1"/>
              <a:t>victimised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because</a:t>
            </a:r>
            <a:r>
              <a:rPr lang="fr-FR" dirty="0" smtClean="0"/>
              <a:t>  </a:t>
            </a:r>
            <a:r>
              <a:rPr lang="fr-FR" dirty="0" err="1"/>
              <a:t>rape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a </a:t>
            </a:r>
            <a:r>
              <a:rPr lang="fr-FR" dirty="0" err="1"/>
              <a:t>tactic</a:t>
            </a:r>
            <a:r>
              <a:rPr lang="fr-FR" dirty="0"/>
              <a:t> of </a:t>
            </a:r>
            <a:r>
              <a:rPr lang="fr-FR" dirty="0" err="1"/>
              <a:t>war</a:t>
            </a:r>
            <a:r>
              <a:rPr lang="fr-FR" dirty="0"/>
              <a:t>.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the </a:t>
            </a:r>
            <a:r>
              <a:rPr lang="fr-FR" dirty="0" err="1" smtClean="0"/>
              <a:t>illegal</a:t>
            </a:r>
            <a:r>
              <a:rPr lang="fr-FR" dirty="0" smtClean="0"/>
              <a:t> </a:t>
            </a:r>
            <a:r>
              <a:rPr lang="fr-FR" dirty="0" err="1" smtClean="0"/>
              <a:t>mining</a:t>
            </a:r>
            <a:r>
              <a:rPr lang="fr-FR" dirty="0" smtClean="0"/>
              <a:t> of </a:t>
            </a:r>
            <a:r>
              <a:rPr lang="fr-FR" dirty="0" err="1" smtClean="0"/>
              <a:t>Coltan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Indeed</a:t>
            </a:r>
            <a:r>
              <a:rPr lang="fr-FR" dirty="0"/>
              <a:t>, the United Nations has </a:t>
            </a:r>
            <a:r>
              <a:rPr lang="fr-FR" dirty="0" err="1"/>
              <a:t>estimated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over 500,000 </a:t>
            </a:r>
            <a:r>
              <a:rPr lang="fr-FR" dirty="0" err="1"/>
              <a:t>Congolese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have been </a:t>
            </a:r>
            <a:r>
              <a:rPr lang="fr-FR" dirty="0" err="1"/>
              <a:t>raped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</a:t>
            </a:r>
            <a:r>
              <a:rPr lang="fr-FR" dirty="0" err="1"/>
              <a:t>beginning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conflicts</a:t>
            </a:r>
            <a:r>
              <a:rPr lang="fr-FR" dirty="0"/>
              <a:t>. </a:t>
            </a:r>
            <a:r>
              <a:rPr lang="fr-FR" dirty="0" err="1"/>
              <a:t>Nowadays</a:t>
            </a:r>
            <a:r>
              <a:rPr lang="fr-FR" dirty="0"/>
              <a:t>, </a:t>
            </a:r>
            <a:r>
              <a:rPr lang="fr-FR" dirty="0" err="1"/>
              <a:t>women</a:t>
            </a:r>
            <a:r>
              <a:rPr lang="fr-FR" dirty="0"/>
              <a:t> in </a:t>
            </a:r>
            <a:r>
              <a:rPr lang="fr-FR" dirty="0" err="1"/>
              <a:t>Eastern</a:t>
            </a:r>
            <a:r>
              <a:rPr lang="fr-FR" dirty="0"/>
              <a:t> Congo are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victims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rapes</a:t>
            </a:r>
            <a:r>
              <a:rPr lang="fr-FR" dirty="0" smtClean="0"/>
              <a:t>.  All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Peace</a:t>
            </a:r>
            <a:r>
              <a:rPr lang="fr-FR" dirty="0"/>
              <a:t> and Justice.</a:t>
            </a:r>
          </a:p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achieve</a:t>
            </a:r>
            <a:r>
              <a:rPr lang="fr-FR" dirty="0"/>
              <a:t> </a:t>
            </a:r>
            <a:r>
              <a:rPr lang="fr-FR" dirty="0" err="1"/>
              <a:t>peace</a:t>
            </a:r>
            <a:r>
              <a:rPr lang="fr-FR" dirty="0"/>
              <a:t>, multiple </a:t>
            </a:r>
            <a:r>
              <a:rPr lang="fr-FR" dirty="0" err="1"/>
              <a:t>factors</a:t>
            </a:r>
            <a:r>
              <a:rPr lang="fr-FR" dirty="0"/>
              <a:t> come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. </a:t>
            </a:r>
            <a:r>
              <a:rPr lang="fr-FR" dirty="0" err="1"/>
              <a:t>Electricity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 of the </a:t>
            </a:r>
            <a:r>
              <a:rPr lang="fr-FR" dirty="0" err="1"/>
              <a:t>greatest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to </a:t>
            </a:r>
            <a:r>
              <a:rPr lang="fr-FR" dirty="0" err="1"/>
              <a:t>achieve</a:t>
            </a:r>
            <a:r>
              <a:rPr lang="fr-FR" dirty="0"/>
              <a:t> </a:t>
            </a:r>
            <a:r>
              <a:rPr lang="fr-FR" dirty="0" err="1"/>
              <a:t>peace</a:t>
            </a:r>
            <a:r>
              <a:rPr lang="fr-FR" dirty="0"/>
              <a:t> and help restaure a </a:t>
            </a:r>
            <a:r>
              <a:rPr lang="fr-FR" dirty="0" err="1"/>
              <a:t>sense</a:t>
            </a:r>
            <a:r>
              <a:rPr lang="fr-FR" dirty="0"/>
              <a:t> of </a:t>
            </a:r>
            <a:r>
              <a:rPr lang="fr-FR" dirty="0" err="1"/>
              <a:t>safety</a:t>
            </a:r>
            <a:r>
              <a:rPr lang="fr-FR" dirty="0"/>
              <a:t> and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 in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91</a:t>
            </a:r>
            <a:r>
              <a:rPr lang="en-US" dirty="0"/>
              <a:t>% of the population in the DRC needs access to electricity according to the SNEL 2013 report. Electricity is a huge market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90"/>
            <a:ext cx="7920880" cy="6552728"/>
          </a:xfrm>
        </p:spPr>
      </p:pic>
    </p:spTree>
    <p:extLst>
      <p:ext uri="{BB962C8B-B14F-4D97-AF65-F5344CB8AC3E}">
        <p14:creationId xmlns:p14="http://schemas.microsoft.com/office/powerpoint/2010/main" val="35199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6480720" cy="1728192"/>
          </a:xfrm>
        </p:spPr>
        <p:txBody>
          <a:bodyPr/>
          <a:lstStyle/>
          <a:p>
            <a:pPr algn="ctr"/>
            <a:r>
              <a:rPr lang="fr-SN" sz="6000" dirty="0" err="1" smtClean="0"/>
              <a:t>Electricity</a:t>
            </a:r>
            <a:r>
              <a:rPr lang="fr-SN" sz="6000" dirty="0"/>
              <a:t> </a:t>
            </a:r>
            <a:r>
              <a:rPr lang="fr-SN" sz="6000" dirty="0" err="1" smtClean="0"/>
              <a:t>is</a:t>
            </a:r>
            <a:r>
              <a:rPr lang="fr-SN" sz="6000" dirty="0" smtClean="0"/>
              <a:t> Life!</a:t>
            </a:r>
            <a:br>
              <a:rPr lang="fr-SN" sz="6000" dirty="0" smtClean="0"/>
            </a:br>
            <a:r>
              <a:rPr lang="fr-SN" sz="20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fr-SN" sz="2000" dirty="0" err="1" smtClean="0">
                <a:solidFill>
                  <a:schemeClr val="bg1">
                    <a:lumMod val="50000"/>
                  </a:schemeClr>
                </a:solidFill>
              </a:rPr>
              <a:t>Ngalula</a:t>
            </a:r>
            <a:r>
              <a:rPr lang="fr-SN" sz="2000" dirty="0" smtClean="0">
                <a:solidFill>
                  <a:schemeClr val="bg1">
                    <a:lumMod val="50000"/>
                  </a:schemeClr>
                </a:solidFill>
              </a:rPr>
              <a:t> Sandrine Mubenga, PE, MSEE</a:t>
            </a:r>
            <a:br>
              <a:rPr lang="fr-SN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SN" sz="1600" dirty="0" smtClean="0">
                <a:solidFill>
                  <a:schemeClr val="bg1">
                    <a:lumMod val="50000"/>
                  </a:schemeClr>
                </a:solidFill>
              </a:rPr>
              <a:t>CEO SMIN Power Group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1800" y="4590587"/>
            <a:ext cx="4824536" cy="128668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Midwest </a:t>
            </a:r>
            <a:r>
              <a:rPr lang="fr-FR" sz="1600" dirty="0" err="1" smtClean="0"/>
              <a:t>Renewable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Association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400" dirty="0" smtClean="0"/>
              <a:t>27th </a:t>
            </a:r>
            <a:r>
              <a:rPr lang="fr-FR" sz="2400" dirty="0" err="1" smtClean="0"/>
              <a:t>Annual</a:t>
            </a:r>
            <a:r>
              <a:rPr lang="fr-FR" sz="2400" dirty="0" smtClean="0"/>
              <a:t> </a:t>
            </a:r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Fair</a:t>
            </a:r>
            <a:endParaRPr lang="fr-FR" sz="24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1200" dirty="0" smtClean="0"/>
              <a:t>Custer, Wisconsin-USA     06/18/2018</a:t>
            </a:r>
            <a:endParaRPr lang="fr-FR" sz="1200" dirty="0"/>
          </a:p>
          <a:p>
            <a:pPr algn="ctr"/>
            <a:endParaRPr lang="fr-FR" dirty="0" smtClean="0"/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1256616" cy="1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494019"/>
            <a:ext cx="3384376" cy="4323268"/>
          </a:xfrm>
        </p:spPr>
      </p:pic>
      <p:sp>
        <p:nvSpPr>
          <p:cNvPr id="6" name="Rectangle 5"/>
          <p:cNvSpPr/>
          <p:nvPr/>
        </p:nvSpPr>
        <p:spPr>
          <a:xfrm>
            <a:off x="-27611" y="5042118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Powering </a:t>
            </a:r>
            <a:r>
              <a:rPr lang="en-US" sz="2600" b="1" i="1" u="sng" dirty="0">
                <a:solidFill>
                  <a:srgbClr val="00B050"/>
                </a:solidFill>
                <a:latin typeface="+mj-lt"/>
              </a:rPr>
              <a:t>Y</a:t>
            </a:r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our </a:t>
            </a:r>
            <a:r>
              <a:rPr lang="en-US" sz="2600" b="1" i="1" u="sng" dirty="0">
                <a:solidFill>
                  <a:srgbClr val="00B050"/>
                </a:solidFill>
                <a:latin typeface="+mj-lt"/>
              </a:rPr>
              <a:t>L</a:t>
            </a:r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ife </a:t>
            </a:r>
            <a:r>
              <a:rPr lang="en-US" sz="2600" b="1" i="1" u="sng" dirty="0">
                <a:solidFill>
                  <a:srgbClr val="00B050"/>
                </a:solidFill>
                <a:latin typeface="+mj-lt"/>
              </a:rPr>
              <a:t>with </a:t>
            </a:r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Green </a:t>
            </a:r>
            <a:r>
              <a:rPr lang="en-US" sz="2600" b="1" i="1" u="sng" dirty="0">
                <a:solidFill>
                  <a:srgbClr val="00B050"/>
                </a:solidFill>
                <a:latin typeface="+mj-lt"/>
              </a:rPr>
              <a:t>S</a:t>
            </a:r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olutions.</a:t>
            </a:r>
          </a:p>
          <a:p>
            <a:pPr algn="ctr"/>
            <a:endParaRPr lang="en-US" sz="2600" b="1" i="1" u="sng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600" b="1" i="1" u="sng" dirty="0" smtClean="0">
                <a:solidFill>
                  <a:srgbClr val="00B050"/>
                </a:solidFill>
                <a:latin typeface="+mj-lt"/>
              </a:rPr>
              <a:t>www.SminPowerGroup.com</a:t>
            </a:r>
            <a:r>
              <a:rPr lang="en-US" sz="2600" dirty="0">
                <a:solidFill>
                  <a:srgbClr val="00B050"/>
                </a:solidFill>
                <a:latin typeface="+mj-lt"/>
              </a:rPr>
              <a:t/>
            </a:r>
            <a:br>
              <a:rPr lang="en-US" sz="2600" dirty="0">
                <a:solidFill>
                  <a:srgbClr val="00B050"/>
                </a:solidFill>
                <a:latin typeface="+mj-lt"/>
              </a:rPr>
            </a:br>
            <a:endParaRPr lang="en-US" sz="26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Helvetica, Arial, sans-serif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Helvetica, Arial, sans-serif"/>
              </a:rPr>
            </a:br>
            <a:endParaRPr lang="en-US" sz="28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13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6912768" cy="49673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Motivation for solar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Developing the fuel cell car </a:t>
            </a:r>
            <a:br>
              <a:rPr lang="en-US" sz="2800" dirty="0" smtClean="0"/>
            </a:br>
            <a:r>
              <a:rPr lang="en-US" sz="2800" dirty="0" smtClean="0"/>
              <a:t>and solar H2 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Designing +24MW of solar in the USA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Advocating for solar</a:t>
            </a:r>
            <a:br>
              <a:rPr lang="en-US" sz="2800" dirty="0" smtClean="0"/>
            </a:br>
            <a:r>
              <a:rPr lang="en-US" sz="2800" dirty="0" smtClean="0"/>
              <a:t>(COP21,EU parliament, ICRERA)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SMIN Power Group providing solar 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err="1" smtClean="0"/>
              <a:t>D.R.Congo</a:t>
            </a:r>
            <a:r>
              <a:rPr lang="en-US" sz="2800" dirty="0" smtClean="0"/>
              <a:t> (Africa)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can you do to advance solar power globally?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282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6626697" cy="731168"/>
          </a:xfrm>
        </p:spPr>
        <p:txBody>
          <a:bodyPr>
            <a:noAutofit/>
          </a:bodyPr>
          <a:lstStyle/>
          <a:p>
            <a:r>
              <a:rPr lang="en-US" sz="4400" dirty="0" smtClean="0"/>
              <a:t>First, Let’s Play A Game!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340768"/>
            <a:ext cx="6626697" cy="73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539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697" cy="731168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.Around</a:t>
            </a:r>
            <a:r>
              <a:rPr lang="en-US" dirty="0" smtClean="0"/>
              <a:t> the world in 180sec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896544" cy="297618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5576" y="1340768"/>
            <a:ext cx="6626697" cy="73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Where is this?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3104"/>
            <a:ext cx="310042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881437" cy="38814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2573809" cy="38814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Around the world in 180sec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340768"/>
            <a:ext cx="6626697" cy="73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Where is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995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762500" cy="3181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82355"/>
            <a:ext cx="3851920" cy="28880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2674" cy="1320800"/>
          </a:xfrm>
        </p:spPr>
        <p:txBody>
          <a:bodyPr/>
          <a:lstStyle/>
          <a:p>
            <a:r>
              <a:rPr lang="en-US" dirty="0" smtClean="0"/>
              <a:t>iii. Around the world in 180sec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1340768"/>
            <a:ext cx="6626697" cy="73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Where is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69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850833" cy="3445296"/>
          </a:xfrm>
        </p:spPr>
        <p:txBody>
          <a:bodyPr>
            <a:noAutofit/>
          </a:bodyPr>
          <a:lstStyle/>
          <a:p>
            <a:r>
              <a:rPr lang="en-US" sz="4400" dirty="0" smtClean="0"/>
              <a:t>Now… Let’s Talk About</a:t>
            </a:r>
            <a:br>
              <a:rPr lang="en-US" sz="4400" dirty="0" smtClean="0"/>
            </a:br>
            <a:r>
              <a:rPr lang="en-US" sz="4400" dirty="0" smtClean="0"/>
              <a:t>Green, Renewable, </a:t>
            </a:r>
            <a:br>
              <a:rPr lang="en-US" sz="4400" dirty="0" smtClean="0"/>
            </a:br>
            <a:r>
              <a:rPr lang="en-US" sz="4400" dirty="0" smtClean="0"/>
              <a:t>and Solar Energy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340768"/>
            <a:ext cx="6626697" cy="731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36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5463</TotalTime>
  <Words>984</Words>
  <Application>Microsoft Office PowerPoint</Application>
  <PresentationFormat>On-screen Show (4:3)</PresentationFormat>
  <Paragraphs>124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Helvetica, Arial, sans-serif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Electricity is Life! By Ngalula Sandrine Mubenga, PE, MSEE CEO SMIN Power Group</vt:lpstr>
      <vt:lpstr>Agenda</vt:lpstr>
      <vt:lpstr>First, Let’s Play A Game!</vt:lpstr>
      <vt:lpstr>i.Around the world in 180sec</vt:lpstr>
      <vt:lpstr>ii. Around the world in 180sec</vt:lpstr>
      <vt:lpstr>iii. Around the world in 180sec</vt:lpstr>
      <vt:lpstr>Now… Let’s Talk About Green, Renewable,  and Solar Energy</vt:lpstr>
      <vt:lpstr>1. Motivation- What lit the fire in me?</vt:lpstr>
      <vt:lpstr>Why renewable energy (RE) solution?</vt:lpstr>
      <vt:lpstr>2.Developing fuel cell car and solar H2 station </vt:lpstr>
      <vt:lpstr>Fuel Cell Hybrid System</vt:lpstr>
      <vt:lpstr>PowerPoint Presentation</vt:lpstr>
      <vt:lpstr>Solar Powered Electrolyzer System &amp; Fueling Station</vt:lpstr>
      <vt:lpstr>Hydrogen Generating  and Fueling Station</vt:lpstr>
      <vt:lpstr>3. Designing/Interconnecting +50MW of solar PV in the USA</vt:lpstr>
      <vt:lpstr>4. Advocating for solar  (COP21, EU Parliament, ICRERA)</vt:lpstr>
      <vt:lpstr>Advocating for solar</vt:lpstr>
      <vt:lpstr>Advocating for solar</vt:lpstr>
      <vt:lpstr>4.SMIN Power Group  Delivering solar power in Africa</vt:lpstr>
      <vt:lpstr>SMIN Power Group in D.R.Congo </vt:lpstr>
      <vt:lpstr>Solar Energy Installation</vt:lpstr>
      <vt:lpstr>SMIN Power Group in DRC</vt:lpstr>
      <vt:lpstr>Solar energy feasibility study</vt:lpstr>
      <vt:lpstr>5. What can you do to advance solar globally?</vt:lpstr>
      <vt:lpstr>Electricity for Peace</vt:lpstr>
      <vt:lpstr>Why focus on D.R.Congo?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SMIN Power Group</dc:creator>
  <cp:lastModifiedBy>Lonn Dugan</cp:lastModifiedBy>
  <cp:revision>163</cp:revision>
  <dcterms:created xsi:type="dcterms:W3CDTF">2015-10-23T15:15:01Z</dcterms:created>
  <dcterms:modified xsi:type="dcterms:W3CDTF">2016-06-16T16:13:33Z</dcterms:modified>
</cp:coreProperties>
</file>